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81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73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691640"/>
            <a:ext cx="56692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4952" cy="128016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3044952" y="0"/>
            <a:ext cx="3054096" cy="128016"/>
          </a:xfrm>
          <a:prstGeom prst="rect">
            <a:avLst/>
          </a:prstGeom>
          <a:solidFill>
            <a:srgbClr val="FFFFFF"/>
          </a:solidFill>
          <a:ln w="6350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6099048" y="0"/>
            <a:ext cx="3044952" cy="128016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6" name="Shape 3"/>
          <p:cNvSpPr/>
          <p:nvPr/>
        </p:nvSpPr>
        <p:spPr>
          <a:xfrm>
            <a:off x="502920" y="932688"/>
            <a:ext cx="8138160" cy="0"/>
          </a:xfrm>
          <a:prstGeom prst="line">
            <a:avLst/>
          </a:prstGeom>
          <a:noFill/>
          <a:ln w="12700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B7A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956048"/>
            <a:ext cx="9144000" cy="182880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731520" y="192024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1420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ag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flag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1168" y="0"/>
            <a:ext cx="201168" cy="5143500"/>
          </a:xfrm>
          <a:prstGeom prst="rect">
            <a:avLst/>
          </a:prstGeom>
          <a:solidFill>
            <a:srgbClr val="FFFFFF"/>
          </a:solidFill>
          <a:ln w="6350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flag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2336" y="0"/>
            <a:ext cx="201168" cy="5143500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5" name="Image 0" descr="Італійська вулиця з кав'ярнями"/>
          <p:cNvPicPr>
            <a:picLocks noChangeAspect="1"/>
          </p:cNvPicPr>
          <p:nvPr/>
        </p:nvPicPr>
        <p:blipFill>
          <a:blip r:embed="rId2"/>
          <a:srcRect l="11300" r="11300"/>
          <a:stretch/>
        </p:blipFill>
        <p:spPr>
          <a:xfrm>
            <a:off x="6492240" y="0"/>
            <a:ext cx="2651760" cy="51435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114300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 kern="0" spc="300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3 · ВПЕВНЕНИЙ РІВЕНЬ </a:t>
            </a:r>
            <a:r>
              <a:rPr lang="en-US" sz="1300" b="1" kern="0" spc="300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A2</a:t>
            </a:r>
            <a:endParaRPr lang="en-US" sz="1300" dirty="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691640"/>
            <a:ext cx="5669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az-Cyrl-AZ" sz="3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2. </a:t>
            </a:r>
            <a:r>
              <a:rPr lang="en-US" sz="3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 vs</a:t>
            </a:r>
          </a:p>
          <a:p>
            <a:pPr marL="0" indent="0" algn="l">
              <a:buNone/>
            </a:pPr>
            <a:r>
              <a:rPr lang="en-US" sz="3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</a:t>
            </a:r>
            <a:endParaRPr lang="en-US" sz="3200" dirty="0"/>
          </a:p>
        </p:txBody>
      </p:sp>
      <p:sp>
        <p:nvSpPr>
          <p:cNvPr id="8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3200400"/>
            <a:ext cx="1371600" cy="54864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914400" y="3456432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і подія — два минулі часи в одній розповіді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 уроку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8755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Після цього уроку ти зможеш:</a:t>
            </a:r>
            <a:endParaRPr lang="en-US" sz="1200" dirty="0"/>
          </a:p>
        </p:txBody>
      </p:sp>
      <p:grpSp>
        <p:nvGrpSpPr>
          <p:cNvPr id="28" name="Group 28"/>
          <p:cNvGrpSpPr/>
          <p:nvPr/>
        </p:nvGrpSpPr>
        <p:grpSpPr>
          <a:xfrm>
            <a:off x="502920" y="1362456"/>
            <a:ext cx="3913632" cy="502920"/>
            <a:chOff x="502920" y="1362456"/>
            <a:chExt cx="3913632" cy="502920"/>
          </a:xfrm>
        </p:grpSpPr>
        <p:sp>
          <p:nvSpPr>
            <p:cNvPr id="4" name="number bubble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2920" y="1417320"/>
              <a:ext cx="384048" cy="384048"/>
            </a:xfrm>
            <a:prstGeom prst="ellipse">
              <a:avLst/>
            </a:prstGeom>
            <a:solidFill>
              <a:srgbClr val="0B7A3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 3"/>
            <p:cNvSpPr/>
            <p:nvPr/>
          </p:nvSpPr>
          <p:spPr>
            <a:xfrm>
              <a:off x="502920" y="1417320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sz="1200"/>
            </a:p>
          </p:txBody>
        </p:sp>
        <p:sp>
          <p:nvSpPr>
            <p:cNvPr id="6" name="Text 4"/>
            <p:cNvSpPr/>
            <p:nvPr/>
          </p:nvSpPr>
          <p:spPr>
            <a:xfrm>
              <a:off x="1033272" y="1362456"/>
              <a:ext cx="33832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розрізняти </a:t>
              </a:r>
              <a:r>
                <a:rPr lang="en-US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Imperfetto </a:t>
              </a:r>
              <a:r>
                <a:rPr lang="az-Cyrl-AZ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і </a:t>
              </a:r>
              <a:r>
                <a:rPr lang="en-US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Passato Prossimo</a:t>
              </a:r>
              <a:endParaRPr lang="en-US" sz="130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02920" y="2258568"/>
            <a:ext cx="3913632" cy="502920"/>
            <a:chOff x="502920" y="2258568"/>
            <a:chExt cx="3913632" cy="502920"/>
          </a:xfrm>
        </p:grpSpPr>
        <p:sp>
          <p:nvSpPr>
            <p:cNvPr id="7" name="number bubble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2920" y="2313432"/>
              <a:ext cx="384048" cy="384048"/>
            </a:xfrm>
            <a:prstGeom prst="ellipse">
              <a:avLst/>
            </a:prstGeom>
            <a:solidFill>
              <a:srgbClr val="0B7A3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Text 6"/>
            <p:cNvSpPr/>
            <p:nvPr/>
          </p:nvSpPr>
          <p:spPr>
            <a:xfrm>
              <a:off x="502920" y="2313432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endParaRPr lang="en-US" sz="1200"/>
            </a:p>
          </p:txBody>
        </p:sp>
        <p:sp>
          <p:nvSpPr>
            <p:cNvPr id="9" name="Text 7"/>
            <p:cNvSpPr/>
            <p:nvPr/>
          </p:nvSpPr>
          <p:spPr>
            <a:xfrm>
              <a:off x="1033272" y="2258568"/>
              <a:ext cx="33832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обирати час залежно від контексту</a:t>
              </a:r>
              <a:endParaRPr lang="en-US" sz="1300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02920" y="3154680"/>
            <a:ext cx="3913632" cy="502920"/>
            <a:chOff x="502920" y="3154680"/>
            <a:chExt cx="3913632" cy="502920"/>
          </a:xfrm>
        </p:grpSpPr>
        <p:sp>
          <p:nvSpPr>
            <p:cNvPr id="10" name="number bubble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2920" y="3209544"/>
              <a:ext cx="384048" cy="384048"/>
            </a:xfrm>
            <a:prstGeom prst="ellipse">
              <a:avLst/>
            </a:prstGeom>
            <a:solidFill>
              <a:srgbClr val="0B7A3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 9"/>
            <p:cNvSpPr/>
            <p:nvPr/>
          </p:nvSpPr>
          <p:spPr>
            <a:xfrm>
              <a:off x="502920" y="3209544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</a:t>
              </a:r>
              <a:endParaRPr lang="en-US" sz="1200"/>
            </a:p>
          </p:txBody>
        </p:sp>
        <p:sp>
          <p:nvSpPr>
            <p:cNvPr id="12" name="Text 10"/>
            <p:cNvSpPr/>
            <p:nvPr/>
          </p:nvSpPr>
          <p:spPr>
            <a:xfrm>
              <a:off x="1033272" y="3154680"/>
              <a:ext cx="33832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описувати фон події та саму подію</a:t>
              </a:r>
              <a:endParaRPr lang="en-US" sz="130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02920" y="4050792"/>
            <a:ext cx="3913632" cy="502920"/>
            <a:chOff x="502920" y="4050792"/>
            <a:chExt cx="3913632" cy="502920"/>
          </a:xfrm>
        </p:grpSpPr>
        <p:sp>
          <p:nvSpPr>
            <p:cNvPr id="13" name="number bubble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2920" y="4105656"/>
              <a:ext cx="384048" cy="384048"/>
            </a:xfrm>
            <a:prstGeom prst="ellipse">
              <a:avLst/>
            </a:prstGeom>
            <a:solidFill>
              <a:srgbClr val="0B7A3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Text 12"/>
            <p:cNvSpPr/>
            <p:nvPr/>
          </p:nvSpPr>
          <p:spPr>
            <a:xfrm>
              <a:off x="502920" y="4105656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</a:t>
              </a:r>
              <a:endParaRPr lang="en-US" sz="1200"/>
            </a:p>
          </p:txBody>
        </p:sp>
        <p:sp>
          <p:nvSpPr>
            <p:cNvPr id="15" name="Text 13"/>
            <p:cNvSpPr/>
            <p:nvPr/>
          </p:nvSpPr>
          <p:spPr>
            <a:xfrm>
              <a:off x="1033272" y="4050792"/>
              <a:ext cx="33832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розповідати історії про минуле</a:t>
              </a:r>
              <a:endParaRPr lang="en-US" sz="1300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663440" y="1362456"/>
            <a:ext cx="3913632" cy="502920"/>
            <a:chOff x="4663440" y="1362456"/>
            <a:chExt cx="3913632" cy="502920"/>
          </a:xfrm>
        </p:grpSpPr>
        <p:sp>
          <p:nvSpPr>
            <p:cNvPr id="16" name="number bubble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663440" y="1417320"/>
              <a:ext cx="384048" cy="384048"/>
            </a:xfrm>
            <a:prstGeom prst="ellipse">
              <a:avLst/>
            </a:prstGeom>
            <a:solidFill>
              <a:srgbClr val="CD212A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Text 15"/>
            <p:cNvSpPr/>
            <p:nvPr/>
          </p:nvSpPr>
          <p:spPr>
            <a:xfrm>
              <a:off x="4663440" y="1417320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</a:t>
              </a:r>
              <a:endParaRPr lang="en-US" sz="1200"/>
            </a:p>
          </p:txBody>
        </p:sp>
        <p:sp>
          <p:nvSpPr>
            <p:cNvPr id="18" name="Text 16"/>
            <p:cNvSpPr/>
            <p:nvPr/>
          </p:nvSpPr>
          <p:spPr>
            <a:xfrm>
              <a:off x="5193792" y="1362456"/>
              <a:ext cx="33832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вживати конструкцію </a:t>
              </a:r>
              <a:r>
                <a:rPr lang="en-US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mentre + Imperfetto</a:t>
              </a:r>
              <a:endParaRPr lang="en-US" sz="13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63440" y="2258568"/>
            <a:ext cx="3913632" cy="502920"/>
            <a:chOff x="4663440" y="2258568"/>
            <a:chExt cx="3913632" cy="502920"/>
          </a:xfrm>
        </p:grpSpPr>
        <p:sp>
          <p:nvSpPr>
            <p:cNvPr id="19" name="number bubble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663440" y="2313432"/>
              <a:ext cx="384048" cy="384048"/>
            </a:xfrm>
            <a:prstGeom prst="ellipse">
              <a:avLst/>
            </a:prstGeom>
            <a:solidFill>
              <a:srgbClr val="CD212A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Text 18"/>
            <p:cNvSpPr/>
            <p:nvPr/>
          </p:nvSpPr>
          <p:spPr>
            <a:xfrm>
              <a:off x="4663440" y="2313432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6</a:t>
              </a:r>
              <a:endParaRPr lang="en-US" sz="1200"/>
            </a:p>
          </p:txBody>
        </p:sp>
        <p:sp>
          <p:nvSpPr>
            <p:cNvPr id="21" name="Text 19"/>
            <p:cNvSpPr/>
            <p:nvPr/>
          </p:nvSpPr>
          <p:spPr>
            <a:xfrm>
              <a:off x="5193792" y="2258568"/>
              <a:ext cx="33832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поєднувати два минулі часи в реченні</a:t>
              </a:r>
              <a:endParaRPr lang="en-US" sz="1300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663440" y="3154680"/>
            <a:ext cx="3913632" cy="502920"/>
            <a:chOff x="4663440" y="3154680"/>
            <a:chExt cx="3913632" cy="502920"/>
          </a:xfrm>
        </p:grpSpPr>
        <p:sp>
          <p:nvSpPr>
            <p:cNvPr id="22" name="number bubble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663440" y="3209544"/>
              <a:ext cx="384048" cy="384048"/>
            </a:xfrm>
            <a:prstGeom prst="ellipse">
              <a:avLst/>
            </a:prstGeom>
            <a:solidFill>
              <a:srgbClr val="CD212A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Text 21"/>
            <p:cNvSpPr/>
            <p:nvPr/>
          </p:nvSpPr>
          <p:spPr>
            <a:xfrm>
              <a:off x="4663440" y="3209544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</a:t>
              </a:r>
              <a:endParaRPr lang="en-US" sz="1200"/>
            </a:p>
          </p:txBody>
        </p:sp>
        <p:sp>
          <p:nvSpPr>
            <p:cNvPr id="24" name="Text 22"/>
            <p:cNvSpPr/>
            <p:nvPr/>
          </p:nvSpPr>
          <p:spPr>
            <a:xfrm>
              <a:off x="5193792" y="3154680"/>
              <a:ext cx="33832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упізнавати слова-підказки кожного часу</a:t>
              </a:r>
              <a:endParaRPr lang="en-US" sz="1300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663440" y="4050792"/>
            <a:ext cx="3913632" cy="502920"/>
            <a:chOff x="4663440" y="4050792"/>
            <a:chExt cx="3913632" cy="502920"/>
          </a:xfrm>
        </p:grpSpPr>
        <p:sp>
          <p:nvSpPr>
            <p:cNvPr id="25" name="number bubble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663440" y="4105656"/>
              <a:ext cx="384048" cy="384048"/>
            </a:xfrm>
            <a:prstGeom prst="ellipse">
              <a:avLst/>
            </a:prstGeom>
            <a:solidFill>
              <a:srgbClr val="CD212A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Text 24"/>
            <p:cNvSpPr/>
            <p:nvPr/>
          </p:nvSpPr>
          <p:spPr>
            <a:xfrm>
              <a:off x="4663440" y="4105656"/>
              <a:ext cx="384048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8</a:t>
              </a:r>
              <a:endParaRPr lang="en-US" sz="1200"/>
            </a:p>
          </p:txBody>
        </p:sp>
        <p:sp>
          <p:nvSpPr>
            <p:cNvPr id="27" name="Text 25"/>
            <p:cNvSpPr/>
            <p:nvPr/>
          </p:nvSpPr>
          <p:spPr>
            <a:xfrm>
              <a:off x="5193792" y="4050792"/>
              <a:ext cx="33832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30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розповідати про свій учорашній день</a:t>
              </a:r>
              <a:endParaRPr lang="en-US" sz="13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731520" y="19202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z-Cyrl-AZ" sz="3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 лексика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29718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z-Cyrl-AZ" sz="1500">
                <a:solidFill>
                  <a:srgbClr val="E6F0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Дієслова подій та вирази часу для розповіді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Дієслова для розповіді про події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484811"/>
              </p:ext>
            </p:extLst>
          </p:nvPr>
        </p:nvGraphicFramePr>
        <p:xfrm>
          <a:off x="502920" y="1234440"/>
          <a:ext cx="3931920" cy="2304288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Італійською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Українською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arrivare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приїжджати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partire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вирушати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incontrare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зустрічати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succedere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траплятися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trovare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знаходити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603319"/>
              </p:ext>
            </p:extLst>
          </p:nvPr>
        </p:nvGraphicFramePr>
        <p:xfrm>
          <a:off x="4709160" y="1234440"/>
          <a:ext cx="3931920" cy="2304288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Італійською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Українською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perdere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губити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dimenticare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забувати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ricordare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пам'ятати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cadere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падати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rompere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ламати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 1"/>
          <p:cNvSpPr/>
          <p:nvPr/>
        </p:nvSpPr>
        <p:spPr>
          <a:xfrm>
            <a:off x="502920" y="43434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Також: </a:t>
            </a:r>
            <a:r>
              <a:rPr lang="en-US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telefonare, chiamare, cominciare, finire, entrare, uscire, tornare, sentire, vedere.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Вирази часу: фон і подія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77823"/>
              </p:ext>
            </p:extLst>
          </p:nvPr>
        </p:nvGraphicFramePr>
        <p:xfrm>
          <a:off x="502920" y="1188720"/>
          <a:ext cx="3931920" cy="256032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Італійською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Українською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ieri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вчора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una volta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одного разу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improvvisamente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раптово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mentre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поки, у той час як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quando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коли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subito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одразу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866818"/>
              </p:ext>
            </p:extLst>
          </p:nvPr>
        </p:nvGraphicFramePr>
        <p:xfrm>
          <a:off x="4709160" y="1188720"/>
          <a:ext cx="3931920" cy="256032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Італійською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Українською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all'improvviso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раптом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finalmente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нарешті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un certo punto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 певний момент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poco dopo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невдовзі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quel giorno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того дня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alla fine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az-Cyrl-AZ" sz="12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зрештою</a:t>
                      </a:r>
                      <a:endParaRPr lang="en-US" sz="12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502920" y="397764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stamattina → </a:t>
            </a: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сьогодні вранці   ·   </a:t>
            </a:r>
            <a:r>
              <a:rPr lang="en-US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durante → </a:t>
            </a: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протягом   ·   </a:t>
            </a:r>
            <a:r>
              <a:rPr lang="en-US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 → </a:t>
            </a: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раніше   ·   </a:t>
            </a:r>
            <a:r>
              <a:rPr lang="en-US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dopo → </a:t>
            </a: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потім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731520" y="19202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z-Cyrl-AZ" sz="3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 ідея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29718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>
                <a:solidFill>
                  <a:srgbClr val="E6F0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 = </a:t>
            </a:r>
            <a:r>
              <a:rPr lang="az-Cyrl-AZ" sz="1500">
                <a:solidFill>
                  <a:srgbClr val="E6F0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фон, </a:t>
            </a:r>
            <a:r>
              <a:rPr lang="en-US" sz="1500">
                <a:solidFill>
                  <a:srgbClr val="E6F0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 = </a:t>
            </a:r>
            <a:r>
              <a:rPr lang="az-Cyrl-AZ" sz="1500">
                <a:solidFill>
                  <a:srgbClr val="E6F0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подія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Дві логіки минулого</a:t>
            </a:r>
            <a:endParaRPr lang="en-US" sz="2600" dirty="0"/>
          </a:p>
        </p:txBody>
      </p:sp>
      <p:sp>
        <p:nvSpPr>
          <p:cNvPr id="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325880"/>
            <a:ext cx="2606040" cy="2011680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325880"/>
            <a:ext cx="64008" cy="2011680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722376" y="1453896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</a:t>
            </a:r>
            <a:endParaRPr lang="en-US" sz="1300"/>
          </a:p>
        </p:txBody>
      </p:sp>
      <p:sp>
        <p:nvSpPr>
          <p:cNvPr id="6" name="Text 4"/>
          <p:cNvSpPr/>
          <p:nvPr/>
        </p:nvSpPr>
        <p:spPr>
          <a:xfrm>
            <a:off x="777240" y="18745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 — </a:t>
            </a:r>
            <a:r>
              <a:rPr lang="az-Cyrl-AZ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яким було, що відбувалося: </a:t>
            </a: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Era sera. Faceva freddo.</a:t>
            </a:r>
            <a:endParaRPr lang="en-US" sz="1200"/>
          </a:p>
        </p:txBody>
      </p:sp>
      <p:sp>
        <p:nvSpPr>
          <p:cNvPr id="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325880"/>
            <a:ext cx="2606040" cy="2011680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325880"/>
            <a:ext cx="64008" cy="2011680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3511296" y="1453896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подія</a:t>
            </a:r>
            <a:endParaRPr lang="en-US" sz="1300"/>
          </a:p>
        </p:txBody>
      </p:sp>
      <p:sp>
        <p:nvSpPr>
          <p:cNvPr id="10" name="Text 8"/>
          <p:cNvSpPr/>
          <p:nvPr/>
        </p:nvSpPr>
        <p:spPr>
          <a:xfrm>
            <a:off x="3566160" y="18745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 — </a:t>
            </a:r>
            <a:r>
              <a:rPr lang="az-Cyrl-AZ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сталося: </a:t>
            </a: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 sentito un rumore.</a:t>
            </a:r>
            <a:endParaRPr lang="en-US" sz="1200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1325880"/>
            <a:ext cx="2560320" cy="2011680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1325880"/>
            <a:ext cx="64008" cy="2011680"/>
          </a:xfrm>
          <a:prstGeom prst="rect">
            <a:avLst/>
          </a:prstGeom>
          <a:solidFill>
            <a:srgbClr val="1E222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6300216" y="1453896"/>
            <a:ext cx="2148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звичка</a:t>
            </a:r>
            <a:endParaRPr lang="en-US" sz="1300"/>
          </a:p>
        </p:txBody>
      </p:sp>
      <p:sp>
        <p:nvSpPr>
          <p:cNvPr id="14" name="Text 12"/>
          <p:cNvSpPr/>
          <p:nvPr/>
        </p:nvSpPr>
        <p:spPr>
          <a:xfrm>
            <a:off x="6355080" y="1874520"/>
            <a:ext cx="2057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az-Cyrl-AZ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Повторювана дія — </a:t>
            </a: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Imperfetto: Ogni estate andavamo al mare.</a:t>
            </a:r>
            <a:endParaRPr lang="en-US" sz="1200"/>
          </a:p>
        </p:txBody>
      </p:sp>
      <p:sp>
        <p:nvSpPr>
          <p:cNvPr id="15" name="examp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29000"/>
            <a:ext cx="8138160" cy="109728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29000"/>
            <a:ext cx="64008" cy="1097280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731520" y="356616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az-Cyrl-AZ" sz="1300" b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Приклад:  — </a:t>
            </a:r>
            <a:r>
              <a:rPr lang="en-US" sz="1300" b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studiavo, ho ricevuto una telefonata.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en-US" sz="1300" b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— </a:t>
            </a:r>
            <a:r>
              <a:rPr lang="az-Cyrl-AZ" sz="1300" b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Поки я навчався, я отримав дзвінок.</a:t>
            </a:r>
            <a:endParaRPr lang="en-US" sz="13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 </a:t>
            </a: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 </a:t>
            </a:r>
            <a:r>
              <a:rPr lang="en-US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Prossimo?</a:t>
            </a:r>
            <a:endParaRPr lang="en-US" sz="2600" dirty="0"/>
          </a:p>
        </p:txBody>
      </p:sp>
      <p:sp>
        <p:nvSpPr>
          <p:cNvPr id="3" name="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325880"/>
            <a:ext cx="3977640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0B7A3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2148840"/>
            <a:ext cx="35661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 solito cenavo alle otto.</a:t>
            </a:r>
          </a:p>
          <a:p>
            <a:pPr marL="0" indent="0">
              <a:lnSpc>
                <a:spcPts val="2800"/>
              </a:lnSpc>
              <a:buNone/>
            </a:pPr>
            <a:r>
              <a:rPr lang="az-Cyrl-AZ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Зазвичай я вечеряв о восьмій.</a:t>
            </a:r>
          </a:p>
          <a:p>
            <a:pPr marL="0" indent="0">
              <a:lnSpc>
                <a:spcPts val="2800"/>
              </a:lnSpc>
              <a:buNone/>
            </a:pPr>
            <a:r>
              <a:rPr lang="az-Cyrl-AZ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cenavo → </a:t>
            </a:r>
            <a:r>
              <a:rPr lang="az-Cyrl-AZ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звичка, фон</a:t>
            </a:r>
            <a:endParaRPr lang="en-US" sz="1500" dirty="0"/>
          </a:p>
        </p:txBody>
      </p:sp>
      <p:sp>
        <p:nvSpPr>
          <p:cNvPr id="6" name="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325880"/>
            <a:ext cx="3977640" cy="2651760"/>
          </a:xfrm>
          <a:prstGeom prst="rect">
            <a:avLst/>
          </a:prstGeom>
          <a:solidFill>
            <a:srgbClr val="FFFFFF"/>
          </a:solidFill>
          <a:ln w="15875">
            <a:solidFill>
              <a:srgbClr val="CD212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4892040" y="155448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4892040" y="2148840"/>
            <a:ext cx="35661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Ieri ho cenato alle otto.</a:t>
            </a:r>
          </a:p>
          <a:p>
            <a:pPr marL="0" indent="0">
              <a:lnSpc>
                <a:spcPts val="2800"/>
              </a:lnSpc>
              <a:buNone/>
            </a:pPr>
            <a:r>
              <a:rPr lang="az-Cyrl-AZ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Учора я повечеряв о восьмій.</a:t>
            </a:r>
          </a:p>
          <a:p>
            <a:pPr marL="0" indent="0">
              <a:lnSpc>
                <a:spcPts val="2800"/>
              </a:lnSpc>
              <a:buNone/>
            </a:pPr>
            <a:r>
              <a:rPr lang="az-Cyrl-AZ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 cenato → </a:t>
            </a:r>
            <a:r>
              <a:rPr lang="az-Cyrl-AZ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подія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Формула: </a:t>
            </a:r>
            <a:r>
              <a:rPr lang="en-US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+ Imperfetto</a:t>
            </a:r>
            <a:endParaRPr lang="en-US" sz="2600"/>
          </a:p>
        </p:txBody>
      </p:sp>
      <p:sp>
        <p:nvSpPr>
          <p:cNvPr id="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325880"/>
            <a:ext cx="2606040" cy="2011680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325880"/>
            <a:ext cx="64008" cy="2011680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722376" y="1453896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перерив</a:t>
            </a:r>
            <a:endParaRPr lang="en-US" sz="1300"/>
          </a:p>
        </p:txBody>
      </p:sp>
      <p:sp>
        <p:nvSpPr>
          <p:cNvPr id="6" name="Text 4"/>
          <p:cNvSpPr/>
          <p:nvPr/>
        </p:nvSpPr>
        <p:spPr>
          <a:xfrm>
            <a:off x="777240" y="18745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az-Cyrl-AZ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Довга дія + коротка подія: </a:t>
            </a: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dormivo, è squillato il telefono.</a:t>
            </a:r>
            <a:endParaRPr lang="en-US" sz="1200"/>
          </a:p>
        </p:txBody>
      </p:sp>
      <p:sp>
        <p:nvSpPr>
          <p:cNvPr id="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325880"/>
            <a:ext cx="2606040" cy="2011680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325880"/>
            <a:ext cx="64008" cy="2011680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3511296" y="1453896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процеси</a:t>
            </a:r>
            <a:endParaRPr lang="en-US" sz="1300"/>
          </a:p>
        </p:txBody>
      </p:sp>
      <p:sp>
        <p:nvSpPr>
          <p:cNvPr id="10" name="Text 8"/>
          <p:cNvSpPr/>
          <p:nvPr/>
        </p:nvSpPr>
        <p:spPr>
          <a:xfrm>
            <a:off x="3566160" y="18745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az-Cyrl-AZ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Дві паралельні дії: </a:t>
            </a: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io studiavo, mia sorella guardava la TV.</a:t>
            </a:r>
            <a:endParaRPr lang="en-US" sz="1200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1325880"/>
            <a:ext cx="2560320" cy="2011680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0760" y="1325880"/>
            <a:ext cx="64008" cy="2011680"/>
          </a:xfrm>
          <a:prstGeom prst="rect">
            <a:avLst/>
          </a:prstGeom>
          <a:solidFill>
            <a:srgbClr val="1E222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6300216" y="1453896"/>
            <a:ext cx="2148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</a:t>
            </a:r>
            <a:endParaRPr lang="en-US" sz="1300"/>
          </a:p>
        </p:txBody>
      </p:sp>
      <p:sp>
        <p:nvSpPr>
          <p:cNvPr id="14" name="Text 12"/>
          <p:cNvSpPr/>
          <p:nvPr/>
        </p:nvSpPr>
        <p:spPr>
          <a:xfrm>
            <a:off x="6355080" y="1874520"/>
            <a:ext cx="2057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+ Imperfetto, + Passato Prossimo: Mentre ______, ______.</a:t>
            </a:r>
            <a:endParaRPr lang="en-US" sz="1200"/>
          </a:p>
        </p:txBody>
      </p:sp>
      <p:sp>
        <p:nvSpPr>
          <p:cNvPr id="15" name="examp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29000"/>
            <a:ext cx="8138160" cy="109728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429000"/>
            <a:ext cx="64008" cy="1097280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731520" y="356616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az-Cyrl-AZ" sz="1300" b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Приклад:  — </a:t>
            </a:r>
            <a:r>
              <a:rPr lang="en-US" sz="1300" b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camminavo, ho incontrato Luca.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en-US" sz="1300" b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       — </a:t>
            </a:r>
            <a:r>
              <a:rPr lang="az-Cyrl-AZ" sz="1300" b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Поки я гуляв, я зустрів Луку.</a:t>
            </a:r>
            <a:endParaRPr lang="en-US" sz="13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Порівняй значення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8755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корінь — два різні смисли</a:t>
            </a:r>
            <a:endParaRPr lang="en-US" sz="1200" dirty="0"/>
          </a:p>
        </p:txBody>
      </p:sp>
      <p:sp>
        <p:nvSpPr>
          <p:cNvPr id="4" name="word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371600"/>
            <a:ext cx="3977640" cy="1005840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word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371600"/>
            <a:ext cx="3977640" cy="1005840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31520" y="148132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Vivevo a Roma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31520" y="193852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 періоду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892040" y="148132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 vissuto a Roma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892040" y="193852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завершений період</a:t>
            </a:r>
            <a:endParaRPr lang="en-US" sz="1300" dirty="0"/>
          </a:p>
        </p:txBody>
      </p:sp>
      <p:sp>
        <p:nvSpPr>
          <p:cNvPr id="10" name="word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606040"/>
            <a:ext cx="3977640" cy="1005840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word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606040"/>
            <a:ext cx="3977640" cy="1005840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731520" y="271576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Leggevo molto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31520" y="317296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звичка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92040" y="271576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Ieri ho letto un libro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892040" y="317296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 дія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02920" y="397764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Обидва варіанти правильні — час обирає значення: тривало чи зазвичай → </a:t>
            </a: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Imperfetto, </a:t>
            </a: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сталося й завершилося → </a:t>
            </a: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Слова-підказки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8755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зазвичай іде з кожним часом</a:t>
            </a:r>
            <a:endParaRPr lang="en-US" sz="1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443895"/>
              </p:ext>
            </p:extLst>
          </p:nvPr>
        </p:nvGraphicFramePr>
        <p:xfrm>
          <a:off x="1005840" y="1371600"/>
          <a:ext cx="3291840" cy="274320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 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Imperfetto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Значення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sempre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завжди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 solito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зазвичай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ogni giorno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щодня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 bambino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 дитинстві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mentre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поки, у той час як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776285"/>
              </p:ext>
            </p:extLst>
          </p:nvPr>
        </p:nvGraphicFramePr>
        <p:xfrm>
          <a:off x="4846320" y="1371600"/>
          <a:ext cx="3291840" cy="288544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 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Passato Prossimo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Значення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7A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ieri / ieri sera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учора / учора ввечері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una volta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одного разу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all'improvviso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раптом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finalmente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нарешті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>
                          <a:solidFill>
                            <a:srgbClr val="CD21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un certo punto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az-Cyrl-AZ" sz="1400">
                          <a:solidFill>
                            <a:srgbClr val="1E222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 певний момент</a:t>
                      </a:r>
                      <a:endParaRPr lang="en-US" sz="140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дієслів — два минулі часи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8755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Ieri pioveva — </a:t>
            </a: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теж можливо: підказки не є жорстким правилом</a:t>
            </a:r>
            <a:endParaRPr lang="en-US" sz="1200" dirty="0"/>
          </a:p>
        </p:txBody>
      </p:sp>
      <p:sp>
        <p:nvSpPr>
          <p:cNvPr id="4" name="rule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80160"/>
            <a:ext cx="397764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80160"/>
            <a:ext cx="64008" cy="566928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04088" y="1280160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148840" y="1280160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ero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081528" y="1280160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PP: sono stato</a:t>
            </a:r>
            <a:endParaRPr lang="en-US" sz="1050" dirty="0"/>
          </a:p>
        </p:txBody>
      </p:sp>
      <p:sp>
        <p:nvSpPr>
          <p:cNvPr id="9" name="rule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80160"/>
            <a:ext cx="397764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80160"/>
            <a:ext cx="64008" cy="566928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4864608" y="1280160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09360" y="1280160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avevo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242048" y="1280160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PP: ho avuto</a:t>
            </a:r>
            <a:endParaRPr lang="en-US" sz="1050" dirty="0"/>
          </a:p>
        </p:txBody>
      </p:sp>
      <p:sp>
        <p:nvSpPr>
          <p:cNvPr id="14" name="rule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938528"/>
            <a:ext cx="397764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938528"/>
            <a:ext cx="64008" cy="566928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704088" y="1938528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andare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148840" y="1938528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andavo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081528" y="1938528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PP: sono andato</a:t>
            </a:r>
            <a:endParaRPr lang="en-US" sz="1050" dirty="0"/>
          </a:p>
        </p:txBody>
      </p:sp>
      <p:sp>
        <p:nvSpPr>
          <p:cNvPr id="19" name="rule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938528"/>
            <a:ext cx="397764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938528"/>
            <a:ext cx="64008" cy="566928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4864608" y="1938528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309360" y="1938528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facevo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242048" y="1938528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PP: ho fatto</a:t>
            </a:r>
            <a:endParaRPr lang="en-US" sz="1050" dirty="0"/>
          </a:p>
        </p:txBody>
      </p:sp>
      <p:sp>
        <p:nvSpPr>
          <p:cNvPr id="24" name="rule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596896"/>
            <a:ext cx="397764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596896"/>
            <a:ext cx="64008" cy="566928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/>
          <p:nvPr/>
        </p:nvSpPr>
        <p:spPr>
          <a:xfrm>
            <a:off x="704088" y="2596896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vedere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2148840" y="2596896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vedevo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3081528" y="2596896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PP: ho visto</a:t>
            </a:r>
            <a:endParaRPr lang="en-US" sz="1050" dirty="0"/>
          </a:p>
        </p:txBody>
      </p:sp>
      <p:sp>
        <p:nvSpPr>
          <p:cNvPr id="29" name="rule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596896"/>
            <a:ext cx="397764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596896"/>
            <a:ext cx="64008" cy="566928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1" name="Text 29"/>
          <p:cNvSpPr/>
          <p:nvPr/>
        </p:nvSpPr>
        <p:spPr>
          <a:xfrm>
            <a:off x="4864608" y="2596896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trovare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309360" y="2596896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trovavo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242048" y="2596896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PP: ho trovato</a:t>
            </a:r>
            <a:endParaRPr lang="en-US" sz="1050" dirty="0"/>
          </a:p>
        </p:txBody>
      </p:sp>
      <p:sp>
        <p:nvSpPr>
          <p:cNvPr id="34" name="rule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255264"/>
            <a:ext cx="397764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255264"/>
            <a:ext cx="64008" cy="566928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6" name="Text 34"/>
          <p:cNvSpPr/>
          <p:nvPr/>
        </p:nvSpPr>
        <p:spPr>
          <a:xfrm>
            <a:off x="704088" y="3255264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sentire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2148840" y="3255264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sentivo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3081528" y="3255264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PP: ho sentito</a:t>
            </a:r>
            <a:endParaRPr lang="en-US" sz="1050" dirty="0"/>
          </a:p>
        </p:txBody>
      </p:sp>
      <p:sp>
        <p:nvSpPr>
          <p:cNvPr id="39" name="rule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255264"/>
            <a:ext cx="397764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255264"/>
            <a:ext cx="64008" cy="566928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1" name="Text 39"/>
          <p:cNvSpPr/>
          <p:nvPr/>
        </p:nvSpPr>
        <p:spPr>
          <a:xfrm>
            <a:off x="4864608" y="3255264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vivere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6309360" y="3255264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vivevo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7242048" y="3255264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PP: ho vissuto</a:t>
            </a:r>
            <a:endParaRPr lang="en-US" sz="1050" dirty="0"/>
          </a:p>
        </p:txBody>
      </p:sp>
      <p:sp>
        <p:nvSpPr>
          <p:cNvPr id="44" name="rule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913632"/>
            <a:ext cx="397764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913632"/>
            <a:ext cx="64008" cy="566928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6" name="Text 44"/>
          <p:cNvSpPr/>
          <p:nvPr/>
        </p:nvSpPr>
        <p:spPr>
          <a:xfrm>
            <a:off x="704088" y="3913632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arrivare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2148840" y="3913632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arrivavo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3081528" y="3913632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PP: sono arrivato</a:t>
            </a:r>
            <a:endParaRPr lang="en-US" sz="1050" dirty="0"/>
          </a:p>
        </p:txBody>
      </p:sp>
      <p:sp>
        <p:nvSpPr>
          <p:cNvPr id="49" name="rule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913632"/>
            <a:ext cx="397764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913632"/>
            <a:ext cx="64008" cy="566928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1" name="Text 49"/>
          <p:cNvSpPr/>
          <p:nvPr/>
        </p:nvSpPr>
        <p:spPr>
          <a:xfrm>
            <a:off x="4864608" y="3913632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leggere</a:t>
            </a:r>
            <a:endParaRPr lang="en-US" sz="1200" dirty="0"/>
          </a:p>
        </p:txBody>
      </p:sp>
      <p:sp>
        <p:nvSpPr>
          <p:cNvPr id="52" name="Text 50"/>
          <p:cNvSpPr/>
          <p:nvPr/>
        </p:nvSpPr>
        <p:spPr>
          <a:xfrm>
            <a:off x="6309360" y="3913632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leggevo</a:t>
            </a:r>
            <a:endParaRPr lang="en-US" sz="1200" dirty="0"/>
          </a:p>
        </p:txBody>
      </p:sp>
      <p:sp>
        <p:nvSpPr>
          <p:cNvPr id="53" name="Text 51"/>
          <p:cNvSpPr/>
          <p:nvPr/>
        </p:nvSpPr>
        <p:spPr>
          <a:xfrm>
            <a:off x="7242048" y="3913632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PP: ho letto</a:t>
            </a:r>
            <a:endParaRPr lang="en-US" sz="1050" dirty="0"/>
          </a:p>
        </p:txBody>
      </p:sp>
      <p:sp>
        <p:nvSpPr>
          <p:cNvPr id="54" name="Text 52"/>
          <p:cNvSpPr/>
          <p:nvPr/>
        </p:nvSpPr>
        <p:spPr>
          <a:xfrm>
            <a:off x="502920" y="459028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 </a:t>
            </a: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показує процес, </a:t>
            </a:r>
            <a:r>
              <a:rPr lang="en-US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 — </a:t>
            </a: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завершений факт.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731520" y="19202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z-Cyrl-AZ" sz="3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Діалог і практика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29718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>
                <a:solidFill>
                  <a:srgbClr val="E6F0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 cosa è successo ieri? — </a:t>
            </a:r>
            <a:r>
              <a:rPr lang="az-Cyrl-AZ" sz="1500">
                <a:solidFill>
                  <a:srgbClr val="E6F0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слухай, читай уголос, повторюй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Діалог — </a:t>
            </a:r>
            <a:r>
              <a:rPr lang="en-US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 cosa è successo ieri?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1188720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417320" y="11887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Ciao Anna! Che cosa hai fatto ieri?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749040" y="118872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Привіт, Анно! Що ти робила вчора?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691640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417320" y="16916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Sono andata in centro con mia sorella.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749040" y="16916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ходила в центр із сестрою.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2194560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417320" y="21945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Com'era il tempo?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749040" y="219456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Якою була погода?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2920" y="2697480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17320" y="26974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Era bellissimo e faceva caldo.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49040" y="26974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Було чудово і було тепло.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02920" y="3200400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417320" y="32004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È successo qualcosa di interessante?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749040" y="320040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Сталося щось цікаве?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2920" y="3703320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417320" y="37033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guardavamo, ho visto un'amica.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749040" y="370332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Поки ми дивилися одяг, ми зустріли подругу.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02920" y="4206240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417320" y="42062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 siamo andate al ristorante: era piccolo.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749040" y="42062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Потім ми пішли в ресторан: він був маленький.</a:t>
            </a:r>
            <a:endParaRPr lang="en-US" sz="1200" dirty="0"/>
          </a:p>
        </p:txBody>
      </p:sp>
      <p:pic>
        <p:nvPicPr>
          <p:cNvPr id="24" name="Image 0" descr="Двоє друзів вітаються на вулиці"/>
          <p:cNvPicPr>
            <a:picLocks noChangeAspect="1"/>
          </p:cNvPicPr>
          <p:nvPr/>
        </p:nvPicPr>
        <p:blipFill>
          <a:blip r:embed="rId2"/>
          <a:srcRect t="4250" b="4250"/>
          <a:stretch/>
        </p:blipFill>
        <p:spPr>
          <a:xfrm>
            <a:off x="6309360" y="1188720"/>
            <a:ext cx="233172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та відповіді про вчорашній день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1188720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914400" y="118872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 cosa hai fatto ieri?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749040" y="1188720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ти робив учора?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627632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14400" y="1627632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Sono andato in centro.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749040" y="1627632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ходив у центр.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2066544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14400" y="2066544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Com'era il tempo?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749040" y="2066544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Якою була погода?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2920" y="2505456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14400" y="2505456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Era bello e faceva caldo.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49040" y="250545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Було гарно й тепло.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02920" y="2944368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4400" y="294436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Cosa facevi alle otto?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749040" y="2944368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ти робив о восьмій?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2920" y="3383280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14400" y="33832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Guardavo un film.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749040" y="3383280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дивився фільм.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02920" y="3822192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14400" y="3822192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 cosa è successo dopo?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749040" y="3822192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сталося потім?</a:t>
            </a:r>
            <a:endParaRPr lang="en-US" sz="1200" dirty="0"/>
          </a:p>
        </p:txBody>
      </p:sp>
      <p:sp>
        <p:nvSpPr>
          <p:cNvPr id="24" name="tip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297680"/>
            <a:ext cx="8138160" cy="56692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5" name="Text 23"/>
          <p:cNvSpPr/>
          <p:nvPr/>
        </p:nvSpPr>
        <p:spPr>
          <a:xfrm>
            <a:off x="731520" y="4297680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mangiavo, è arrivato Marco. — </a:t>
            </a: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Поки я їв, прийшов Марко.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Аудіювання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8755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Послухай текст один раз, не дивлячись на нього</a:t>
            </a:r>
            <a:endParaRPr lang="en-US" sz="1200" dirty="0"/>
          </a:p>
        </p:txBody>
      </p:sp>
      <p:sp>
        <p:nvSpPr>
          <p:cNvPr id="4" name="text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63040"/>
            <a:ext cx="3977640" cy="292608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463040"/>
            <a:ext cx="64008" cy="2926080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77240" y="16002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для прослуховування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77240" y="2011680"/>
            <a:ext cx="3566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Ieri sera ero a casa e guardavo un film.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Fuori pioveva e faceva freddo.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guardavo, è squillato il telefono.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Era mio fratello: era arrivato in città.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5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Sono uscito e sono andato alla stazione.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663440" y="1600200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663440" y="2011680"/>
            <a:ext cx="3977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az-Cyrl-AZ" sz="14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 відповідь на запитання: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az-Cyrl-AZ" sz="14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r>
              <a:rPr lang="en-US" sz="14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Dove era la persona?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n-US" sz="14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Com'era il tempo?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n-US" sz="14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Cosa è successo mentre guardava?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n-US" sz="14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Chi ha telefonato?</a:t>
            </a:r>
          </a:p>
          <a:p>
            <a:pPr marL="0" indent="0">
              <a:spcAft>
                <a:spcPts val="400"/>
              </a:spcAft>
              <a:buNone/>
            </a:pPr>
            <a:r>
              <a:rPr lang="en-US" sz="14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Cosa faceva il fratello?</a:t>
            </a:r>
            <a:endParaRPr lang="en-US" sz="1400"/>
          </a:p>
        </p:txBody>
      </p:sp>
      <p:sp>
        <p:nvSpPr>
          <p:cNvPr id="10" name="Text 8"/>
          <p:cNvSpPr/>
          <p:nvPr/>
        </p:nvSpPr>
        <p:spPr>
          <a:xfrm>
            <a:off x="4663440" y="4069080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Відповіді: </a:t>
            </a:r>
            <a:r>
              <a:rPr lang="en-US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casa · pioveva · è squillato il telefono · il fratello · aspettava.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Читання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1234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4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Ключові слова</a:t>
            </a:r>
            <a:endParaRPr lang="en-US" sz="1400" dirty="0"/>
          </a:p>
        </p:txBody>
      </p:sp>
      <p:sp>
        <p:nvSpPr>
          <p:cNvPr id="4" name="word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645920"/>
            <a:ext cx="1874520" cy="38404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02920" y="1645920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ieri</a:t>
            </a:r>
            <a:endParaRPr lang="en-US" sz="1400" dirty="0"/>
          </a:p>
        </p:txBody>
      </p:sp>
      <p:sp>
        <p:nvSpPr>
          <p:cNvPr id="6" name="word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1645920"/>
            <a:ext cx="1874520" cy="38404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2514600" y="1645920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viaggio</a:t>
            </a:r>
            <a:endParaRPr lang="en-US" sz="1400" dirty="0"/>
          </a:p>
        </p:txBody>
      </p:sp>
      <p:sp>
        <p:nvSpPr>
          <p:cNvPr id="8" name="word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121408"/>
            <a:ext cx="1874520" cy="38404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502920" y="212140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autobus</a:t>
            </a:r>
            <a:endParaRPr lang="en-US" sz="1400" dirty="0"/>
          </a:p>
        </p:txBody>
      </p:sp>
      <p:sp>
        <p:nvSpPr>
          <p:cNvPr id="10" name="word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2121408"/>
            <a:ext cx="1874520" cy="38404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2514600" y="2121408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amica</a:t>
            </a:r>
            <a:endParaRPr lang="en-US" sz="1400" dirty="0"/>
          </a:p>
        </p:txBody>
      </p:sp>
      <p:sp>
        <p:nvSpPr>
          <p:cNvPr id="12" name="word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596896"/>
            <a:ext cx="1874520" cy="38404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502920" y="259689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museo</a:t>
            </a:r>
            <a:endParaRPr lang="en-US" sz="1400" dirty="0"/>
          </a:p>
        </p:txBody>
      </p:sp>
      <p:sp>
        <p:nvSpPr>
          <p:cNvPr id="14" name="word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2596896"/>
            <a:ext cx="1874520" cy="38404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2514600" y="259689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</a:t>
            </a:r>
            <a:endParaRPr lang="en-US" sz="1400" dirty="0"/>
          </a:p>
        </p:txBody>
      </p:sp>
      <p:sp>
        <p:nvSpPr>
          <p:cNvPr id="16" name="word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072384"/>
            <a:ext cx="1874520" cy="38404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502920" y="3072384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turisti</a:t>
            </a:r>
            <a:endParaRPr lang="en-US" sz="1400" dirty="0"/>
          </a:p>
        </p:txBody>
      </p:sp>
      <p:sp>
        <p:nvSpPr>
          <p:cNvPr id="18" name="word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3072384"/>
            <a:ext cx="1874520" cy="38404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2514600" y="3072384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strade</a:t>
            </a:r>
            <a:endParaRPr lang="en-US" sz="1400" dirty="0"/>
          </a:p>
        </p:txBody>
      </p:sp>
      <p:sp>
        <p:nvSpPr>
          <p:cNvPr id="20" name="word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47872"/>
            <a:ext cx="1874520" cy="38404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502920" y="3547872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sera</a:t>
            </a:r>
            <a:endParaRPr lang="en-US" sz="1400" dirty="0"/>
          </a:p>
        </p:txBody>
      </p:sp>
      <p:sp>
        <p:nvSpPr>
          <p:cNvPr id="22" name="word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14600" y="3547872"/>
            <a:ext cx="1874520" cy="384048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2514600" y="3547872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felice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663440" y="1234440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giornata speciale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663440" y="1645920"/>
            <a:ext cx="3977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Sabato scorso mi sono svegliato presto.</a:t>
            </a:r>
          </a:p>
          <a:p>
            <a:pPr marL="0" indent="0">
              <a:lnSpc>
                <a:spcPts val="2200"/>
              </a:lnSpc>
              <a:buNone/>
            </a:pPr>
            <a:r>
              <a:rPr lang="en-US" sz="15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Dovevo andare a Firenze in autobus.</a:t>
            </a:r>
          </a:p>
          <a:p>
            <a:pPr marL="0" indent="0">
              <a:lnSpc>
                <a:spcPts val="2200"/>
              </a:lnSpc>
              <a:buNone/>
            </a:pPr>
            <a:r>
              <a:rPr lang="en-US" sz="15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aspettavo, ho incontrato un'amica.</a:t>
            </a:r>
          </a:p>
          <a:p>
            <a:pPr marL="0" indent="0">
              <a:lnSpc>
                <a:spcPts val="2200"/>
              </a:lnSpc>
              <a:buNone/>
            </a:pPr>
            <a:r>
              <a:rPr lang="en-US" sz="15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Nel pomeriggio ho visitato un museo.</a:t>
            </a:r>
            <a:endParaRPr lang="en-US" sz="1500" dirty="0"/>
          </a:p>
        </p:txBody>
      </p:sp>
      <p:sp>
        <p:nvSpPr>
          <p:cNvPr id="26" name="mini text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200400"/>
            <a:ext cx="3977640" cy="141732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7" name="Text 25"/>
          <p:cNvSpPr/>
          <p:nvPr/>
        </p:nvSpPr>
        <p:spPr>
          <a:xfrm>
            <a:off x="4892040" y="32918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b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892040" y="356616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Dove è andato? (Roma / Firenze / Milano)</a:t>
            </a:r>
          </a:p>
          <a:p>
            <a:pPr marL="0" indent="0">
              <a:lnSpc>
                <a:spcPts val="1600"/>
              </a:lnSpc>
              <a:buNone/>
            </a:pP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Chi ha incontrato? (un'amica / nessuno)</a:t>
            </a:r>
          </a:p>
          <a:p>
            <a:pPr marL="0" indent="0">
              <a:lnSpc>
                <a:spcPts val="1600"/>
              </a:lnSpc>
              <a:buNone/>
            </a:pP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Cosa faceva in viaggio? (dormiva / guardava)</a:t>
            </a:r>
          </a:p>
          <a:p>
            <a:pPr marL="0" indent="0">
              <a:lnSpc>
                <a:spcPts val="1600"/>
              </a:lnSpc>
              <a:buNone/>
            </a:pP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Com'erano le strade? (vuote / piene di gente)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Вправи 1–2</a:t>
            </a:r>
            <a:endParaRPr lang="en-US" sz="2600" dirty="0"/>
          </a:p>
        </p:txBody>
      </p:sp>
      <p:sp>
        <p:nvSpPr>
          <p:cNvPr id="3" name="exercis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34440"/>
            <a:ext cx="39776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header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34440"/>
            <a:ext cx="3977640" cy="457200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Вправа 1. </a:t>
            </a:r>
            <a:r>
              <a:rPr lang="en-US" sz="1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 </a:t>
            </a:r>
            <a:r>
              <a:rPr lang="az-Cyrl-AZ" sz="1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 </a:t>
            </a:r>
            <a:r>
              <a:rPr lang="en-US" sz="1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Prossimo?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1810512"/>
            <a:ext cx="34747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Ieri ___ molto stanco. (essere)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Da bambino ___ sempre al parco. (andare)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Mentre ___, è arrivata mia madre. (studiare)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Ieri sera ___ un film. (guardare)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Una volta ___ un viaggio in Italia. (fare)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Mentre Maria ___, ha telefonato Luca. (dormire)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Ogni domenica ___ dai nonni. (andare)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Sabato scorso ___ una pizza. (mangiare)</a:t>
            </a:r>
            <a:endParaRPr lang="en-US" sz="1300"/>
          </a:p>
        </p:txBody>
      </p:sp>
      <p:sp>
        <p:nvSpPr>
          <p:cNvPr id="7" name="exercis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34440"/>
            <a:ext cx="39776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header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34440"/>
            <a:ext cx="3977640" cy="457200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846320" y="123444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Вправа 2. Виправ помилки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937760" y="1810512"/>
            <a:ext cx="34747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Ieri andavo al supermercato e ho comprato il pane.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Da bambino ho giocato a calcio ogni giorno.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Mentre studiavo, mia madre cucinò la cena.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Ogni estate siamo andati al mare.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Quando siamo entrati, tutti hanno parlato.</a:t>
            </a:r>
          </a:p>
          <a:p>
            <a:pPr marL="0" indent="0">
              <a:spcAft>
                <a:spcPts val="300"/>
              </a:spcAft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Ieri sera è stato molto freddo.</a:t>
            </a:r>
            <a:endParaRPr lang="en-US" sz="13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Вправа 3. Обери правильний варіант</a:t>
            </a:r>
            <a:endParaRPr lang="en-US" sz="2600" dirty="0"/>
          </a:p>
        </p:txBody>
      </p:sp>
      <p:sp>
        <p:nvSpPr>
          <p:cNvPr id="3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80160"/>
            <a:ext cx="3977640" cy="14630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80160"/>
            <a:ext cx="64008" cy="1463040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731520" y="1389888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Quando ero piccolo, ___ in bicicletta.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1783080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vado    b) andavo    c) sono andato</a:t>
            </a:r>
            <a:endParaRPr lang="en-US" sz="1300" dirty="0"/>
          </a:p>
        </p:txBody>
      </p:sp>
      <p:sp>
        <p:nvSpPr>
          <p:cNvPr id="7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80160"/>
            <a:ext cx="3977640" cy="14630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80160"/>
            <a:ext cx="64008" cy="1463040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892040" y="1389888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Mentre andavo, ___ un incidente.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92040" y="1783080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vedevo    b) ho visto    c) vedo</a:t>
            </a:r>
            <a:endParaRPr lang="en-US" sz="1300" dirty="0"/>
          </a:p>
        </p:txBody>
      </p:sp>
      <p:sp>
        <p:nvSpPr>
          <p:cNvPr id="11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71800"/>
            <a:ext cx="3977640" cy="14630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71800"/>
            <a:ext cx="64008" cy="1463040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731520" y="3081528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Ieri ___ molto freddo.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31520" y="3474720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era    b) è stato    c) è</a:t>
            </a:r>
            <a:endParaRPr lang="en-US" sz="1300" dirty="0"/>
          </a:p>
        </p:txBody>
      </p:sp>
      <p:sp>
        <p:nvSpPr>
          <p:cNvPr id="15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971800"/>
            <a:ext cx="3977640" cy="14630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971800"/>
            <a:ext cx="64008" cy="1463040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4892040" y="3081528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Mentre mangiavamo, ___ Marco.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892040" y="3474720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arrivava    b) è arrivato    c) arriva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Вправа 4. Логіка часів  ·  Усна практика</a:t>
            </a:r>
            <a:endParaRPr lang="en-US" sz="2600" dirty="0"/>
          </a:p>
        </p:txBody>
      </p:sp>
      <p:sp>
        <p:nvSpPr>
          <p:cNvPr id="3" name="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34440"/>
            <a:ext cx="3977640" cy="3291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4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Познач: </a:t>
            </a:r>
            <a:r>
              <a:rPr lang="en-US" sz="14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= Imperfetto, P = Passato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1783080"/>
            <a:ext cx="35661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звичка в минулому</a:t>
            </a:r>
          </a:p>
          <a:p>
            <a:pPr marL="0" indent="0">
              <a:lnSpc>
                <a:spcPts val="2200"/>
              </a:lnSpc>
              <a:buNone/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одноразова завершена подія</a:t>
            </a:r>
          </a:p>
          <a:p>
            <a:pPr marL="0" indent="0">
              <a:lnSpc>
                <a:spcPts val="2200"/>
              </a:lnSpc>
              <a:buNone/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опис погоди</a:t>
            </a:r>
          </a:p>
          <a:p>
            <a:pPr marL="0" indent="0">
              <a:lnSpc>
                <a:spcPts val="2200"/>
              </a:lnSpc>
              <a:buNone/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дія тривала в момент іншої події</a:t>
            </a:r>
          </a:p>
          <a:p>
            <a:pPr marL="0" indent="0">
              <a:lnSpc>
                <a:spcPts val="2200"/>
              </a:lnSpc>
              <a:buNone/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раптова подія</a:t>
            </a:r>
          </a:p>
          <a:p>
            <a:pPr marL="0" indent="0">
              <a:lnSpc>
                <a:spcPts val="2200"/>
              </a:lnSpc>
              <a:buNone/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послідовність подій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663440" y="1371600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4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Усна практика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663440" y="1783080"/>
            <a:ext cx="3977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Розкажи про вчорашній день.</a:t>
            </a:r>
          </a:p>
          <a:p>
            <a:pPr marL="0" indent="0">
              <a:spcAft>
                <a:spcPts val="300"/>
              </a:spcAft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Скажи, якою була погода.</a:t>
            </a:r>
          </a:p>
          <a:p>
            <a:pPr marL="0" indent="0">
              <a:spcAft>
                <a:spcPts val="300"/>
              </a:spcAft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Розкажи, що ти робив, коли щось сталося.</a:t>
            </a:r>
          </a:p>
          <a:p>
            <a:pPr marL="0" indent="0">
              <a:spcAft>
                <a:spcPts val="300"/>
              </a:spcAft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Пригадай випадок із дитинства.</a:t>
            </a:r>
          </a:p>
          <a:p>
            <a:pPr marL="0" indent="0">
              <a:spcAft>
                <a:spcPts val="300"/>
              </a:spcAft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Склади історію з </a:t>
            </a: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mentre.</a:t>
            </a:r>
            <a:endParaRPr lang="en-US" sz="1300"/>
          </a:p>
        </p:txBody>
      </p:sp>
      <p:sp>
        <p:nvSpPr>
          <p:cNvPr id="8" name="model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383280"/>
            <a:ext cx="3977640" cy="114300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892040" y="3383280"/>
            <a:ext cx="3520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az-Cyrl-AZ" sz="125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Модель:</a:t>
            </a:r>
          </a:p>
          <a:p>
            <a:pPr marL="0" indent="0">
              <a:lnSpc>
                <a:spcPts val="2000"/>
              </a:lnSpc>
              <a:buNone/>
            </a:pPr>
            <a:r>
              <a:rPr lang="en-US" sz="125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Ieri ero a casa e guardavo un film.</a:t>
            </a:r>
          </a:p>
          <a:p>
            <a:pPr marL="0" indent="0">
              <a:lnSpc>
                <a:spcPts val="2000"/>
              </a:lnSpc>
              <a:buNone/>
            </a:pPr>
            <a:r>
              <a:rPr lang="en-US" sz="125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guardavo, è squillato il telefono.</a:t>
            </a:r>
          </a:p>
          <a:p>
            <a:pPr marL="0" indent="0">
              <a:lnSpc>
                <a:spcPts val="2000"/>
              </a:lnSpc>
              <a:buNone/>
            </a:pPr>
            <a:r>
              <a:rPr lang="en-US" sz="125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Sono uscito e sono andato alla stazione.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Домашнє завдання</a:t>
            </a:r>
            <a:endParaRPr lang="en-US" sz="2600" dirty="0"/>
          </a:p>
        </p:txBody>
      </p:sp>
      <p:sp>
        <p:nvSpPr>
          <p:cNvPr id="3" name="task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34440"/>
            <a:ext cx="8138160" cy="749808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34440"/>
            <a:ext cx="64008" cy="749808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731520" y="1234440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Граматика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331720" y="1289304"/>
            <a:ext cx="6172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 10 речень з </a:t>
            </a:r>
            <a:r>
              <a:rPr lang="en-US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 </a:t>
            </a:r>
            <a:r>
              <a:rPr lang="az-Cyrl-AZ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своє дитинство і 10 речень з </a:t>
            </a:r>
            <a:r>
              <a:rPr lang="en-US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 </a:t>
            </a:r>
            <a:r>
              <a:rPr lang="az-Cyrl-AZ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вчорашній день.</a:t>
            </a:r>
            <a:endParaRPr lang="en-US" sz="1150" dirty="0"/>
          </a:p>
        </p:txBody>
      </p:sp>
      <p:sp>
        <p:nvSpPr>
          <p:cNvPr id="7" name="task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103120"/>
            <a:ext cx="813816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103120"/>
            <a:ext cx="64008" cy="749808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731520" y="2103120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Текст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331720" y="2157984"/>
            <a:ext cx="6172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 історію 120–150 слів «</a:t>
            </a:r>
            <a:r>
              <a:rPr lang="en-US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giorno che ricordo bene»: </a:t>
            </a:r>
            <a:r>
              <a:rPr lang="az-Cyrl-AZ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фон, подія, розвиток, завершення.</a:t>
            </a:r>
            <a:endParaRPr lang="en-US" sz="1150" dirty="0"/>
          </a:p>
        </p:txBody>
      </p:sp>
      <p:sp>
        <p:nvSpPr>
          <p:cNvPr id="11" name="task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71800"/>
            <a:ext cx="8138160" cy="749808"/>
          </a:xfrm>
          <a:prstGeom prst="rect">
            <a:avLst/>
          </a:prstGeom>
          <a:solidFill>
            <a:srgbClr val="F4F6F5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71800"/>
            <a:ext cx="64008" cy="749808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731520" y="2971800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Умова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331720" y="3026664"/>
            <a:ext cx="6172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Використай щонайменше 8 </a:t>
            </a:r>
            <a:r>
              <a:rPr lang="en-US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Imperfetto, 8 Passato Prossimo </a:t>
            </a:r>
            <a:r>
              <a:rPr lang="az-Cyrl-AZ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 2 речення з </a:t>
            </a:r>
            <a:r>
              <a:rPr lang="en-US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mentre.</a:t>
            </a:r>
            <a:endParaRPr lang="en-US" sz="1150" dirty="0"/>
          </a:p>
        </p:txBody>
      </p:sp>
      <p:sp>
        <p:nvSpPr>
          <p:cNvPr id="15" name="task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840480"/>
            <a:ext cx="813816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D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840480"/>
            <a:ext cx="64008" cy="749808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731520" y="3840480"/>
            <a:ext cx="1554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Говоріння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331720" y="3895344"/>
            <a:ext cx="6172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Розкажи 2–3 хвилини «</a:t>
            </a:r>
            <a:r>
              <a:rPr lang="en-US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 cosa è successo ieri?»: </a:t>
            </a:r>
            <a:r>
              <a:rPr lang="az-Cyrl-AZ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в </a:t>
            </a:r>
            <a:r>
              <a:rPr lang="en-US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Imperfetto, </a:t>
            </a:r>
            <a:r>
              <a:rPr lang="az-Cyrl-AZ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події в </a:t>
            </a:r>
            <a:r>
              <a:rPr lang="en-US" sz="115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Prossimo.</a:t>
            </a:r>
            <a:endParaRPr lang="en-US" sz="11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Міні-тест  (1–6)</a:t>
            </a:r>
            <a:endParaRPr lang="en-US" sz="2600" dirty="0"/>
          </a:p>
        </p:txBody>
      </p:sp>
      <p:sp>
        <p:nvSpPr>
          <p:cNvPr id="3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3977640" cy="1005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85800" y="1261872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Da piccolo, ___ sempre con mio nonno.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160020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ho giocato    b) giocavo    c) gioco</a:t>
            </a:r>
            <a:endParaRPr lang="en-US" sz="1150" dirty="0"/>
          </a:p>
        </p:txBody>
      </p:sp>
      <p:sp>
        <p:nvSpPr>
          <p:cNvPr id="6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188720"/>
            <a:ext cx="3977640" cy="1005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4846320" y="1261872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Ieri ___ Marco al supermercato.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846320" y="160020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incontravo    b) incontro    c) ho incontrato</a:t>
            </a:r>
            <a:endParaRPr lang="en-US" sz="1150" dirty="0"/>
          </a:p>
        </p:txBody>
      </p:sp>
      <p:sp>
        <p:nvSpPr>
          <p:cNvPr id="9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359152"/>
            <a:ext cx="3977640" cy="1005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685800" y="2432304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Mentre ___, è arrivato Luca.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800" y="2770632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studiavo    b) ho studiato    c) studierò</a:t>
            </a:r>
            <a:endParaRPr lang="en-US" sz="1150" dirty="0"/>
          </a:p>
        </p:txBody>
      </p:sp>
      <p:sp>
        <p:nvSpPr>
          <p:cNvPr id="12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359152"/>
            <a:ext cx="3977640" cy="1005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4846320" y="2432304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Quando siamo entrati, la gente ___.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46320" y="2770632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ha parlato    b) parlava    c) parlerà</a:t>
            </a:r>
            <a:endParaRPr lang="en-US" sz="1150" dirty="0"/>
          </a:p>
        </p:txBody>
      </p:sp>
      <p:sp>
        <p:nvSpPr>
          <p:cNvPr id="15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29584"/>
            <a:ext cx="3977640" cy="1005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685800" y="3602736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All'improvviso ___ un rumore.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85800" y="3941064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ho sentito    b) sentivo    c) sento</a:t>
            </a:r>
            <a:endParaRPr lang="en-US" sz="1150" dirty="0"/>
          </a:p>
        </p:txBody>
      </p:sp>
      <p:sp>
        <p:nvSpPr>
          <p:cNvPr id="18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529584"/>
            <a:ext cx="3977640" cy="1005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4846320" y="3602736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Ogni estate ___ al mare.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846320" y="3941064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siamo andati    b) andavamo    c) siamo andando</a:t>
            </a:r>
            <a:endParaRPr lang="en-US" sz="11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Міні-тест  (7–10)</a:t>
            </a:r>
            <a:endParaRPr lang="en-US" sz="2600" dirty="0"/>
          </a:p>
        </p:txBody>
      </p:sp>
      <p:sp>
        <p:nvSpPr>
          <p:cNvPr id="3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188720"/>
            <a:ext cx="3977640" cy="1005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85800" y="1261872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Ieri sera ___ molto freddo.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160020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era    b) è stato    c) è</a:t>
            </a:r>
            <a:endParaRPr lang="en-US" sz="1150" dirty="0"/>
          </a:p>
        </p:txBody>
      </p:sp>
      <p:sp>
        <p:nvSpPr>
          <p:cNvPr id="6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188720"/>
            <a:ext cx="3977640" cy="1005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4846320" y="1261872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Mentre mangiavamo, ___ Marco.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846320" y="160020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è arrivato    b) arrivava sempre    c) arriva</a:t>
            </a:r>
            <a:endParaRPr lang="en-US" sz="1150" dirty="0"/>
          </a:p>
        </p:txBody>
      </p:sp>
      <p:sp>
        <p:nvSpPr>
          <p:cNvPr id="9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359152"/>
            <a:ext cx="3977640" cy="1005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685800" y="2432304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Яке речення правильне?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800" y="2770632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Da bambino ho andato al parco    b) Da bambino andavo al parco    c) Da bambino sono andavo</a:t>
            </a:r>
            <a:endParaRPr lang="en-US" sz="1150" dirty="0"/>
          </a:p>
        </p:txBody>
      </p:sp>
      <p:sp>
        <p:nvSpPr>
          <p:cNvPr id="12" name="ques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359152"/>
            <a:ext cx="3977640" cy="10058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4846320" y="2432304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Яка логіка правильна?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46320" y="2770632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a) </a:t>
            </a:r>
            <a:r>
              <a:rPr lang="az-Cyrl-AZ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→ </a:t>
            </a: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Imperfetto, </a:t>
            </a:r>
            <a:r>
              <a:rPr lang="az-Cyrl-AZ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подія → </a:t>
            </a: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    b) </a:t>
            </a:r>
            <a:r>
              <a:rPr lang="az-Cyrl-AZ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навпаки    </a:t>
            </a: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c) </a:t>
            </a:r>
            <a:r>
              <a:rPr lang="az-Cyrl-AZ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завжди тільки </a:t>
            </a:r>
            <a:r>
              <a:rPr lang="en-US" sz="1150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</a:t>
            </a:r>
            <a:endParaRPr lang="en-US" sz="1150" dirty="0"/>
          </a:p>
        </p:txBody>
      </p:sp>
      <p:sp>
        <p:nvSpPr>
          <p:cNvPr id="15" name="tip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66160"/>
            <a:ext cx="8138160" cy="1097280"/>
          </a:xfrm>
          <a:prstGeom prst="rect">
            <a:avLst/>
          </a:prstGeom>
          <a:solidFill>
            <a:srgbClr val="FFFFFF"/>
          </a:solidFill>
          <a:ln w="15875">
            <a:solidFill>
              <a:srgbClr val="0B7A3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777240" y="365760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перевірити себе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40" y="3977640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речення вголос: якщо фон звучить в </a:t>
            </a: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Imperfetto, </a:t>
            </a: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подія — в </a:t>
            </a: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Prossimo, </a:t>
            </a: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засвоєно.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Відповіді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8755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Перевір себе після вправ і міні-тесту</a:t>
            </a:r>
            <a:endParaRPr lang="en-US" sz="1200" dirty="0"/>
          </a:p>
        </p:txBody>
      </p:sp>
      <p:sp>
        <p:nvSpPr>
          <p:cNvPr id="4" name="answe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80160"/>
            <a:ext cx="3977640" cy="210312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header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80160"/>
            <a:ext cx="3977640" cy="384048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685800" y="128016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Вправа 1 — час дієслова</a:t>
            </a:r>
            <a:endParaRPr lang="en-US" sz="1200" dirty="0"/>
          </a:p>
        </p:txBody>
      </p:sp>
      <p:sp>
        <p:nvSpPr>
          <p:cNvPr id="7" name="answe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80160"/>
            <a:ext cx="3977640" cy="210312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header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80160"/>
            <a:ext cx="3977640" cy="384048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846320" y="128016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Вправа 2 — виправлення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178308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ero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606040" y="178308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andavo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214884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studiavo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606040" y="214884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ho guardato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1520" y="251460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ho fatto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606040" y="251460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dormiva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31520" y="288036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andavamo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606040" y="288036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ho mangiato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892040" y="178308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Ieri sono andato al supermercato.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766560" y="178308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Da bambino giocavo a calcio ogni giorno.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892040" y="214884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Mentre studiavo, mia madre cucinava.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766560" y="214884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Ogni estate andavamo al mare.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892040" y="251460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Quando siamo entrati, tutti parlavano.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766560" y="251460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Ieri sera faceva molto freddo.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892040" y="288036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Mentre camminavo, ho incontrato Marco.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766560" y="288036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Una volta ho fatto un viaggio in Italia.</a:t>
            </a:r>
            <a:endParaRPr lang="en-US" sz="1100" dirty="0"/>
          </a:p>
        </p:txBody>
      </p:sp>
      <p:sp>
        <p:nvSpPr>
          <p:cNvPr id="26" name="answe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20440"/>
            <a:ext cx="3977640" cy="12344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7" name="header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20440"/>
            <a:ext cx="3977640" cy="384048"/>
          </a:xfrm>
          <a:prstGeom prst="rect">
            <a:avLst/>
          </a:prstGeom>
          <a:solidFill>
            <a:srgbClr val="CD212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8" name="Text 26"/>
          <p:cNvSpPr/>
          <p:nvPr/>
        </p:nvSpPr>
        <p:spPr>
          <a:xfrm>
            <a:off x="685800" y="3520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Вправа 3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31520" y="397764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— b) andavo        2 — b) ho visto</a:t>
            </a:r>
          </a:p>
          <a:p>
            <a:pPr marL="0" indent="0">
              <a:lnSpc>
                <a:spcPts val="2000"/>
              </a:lnSpc>
              <a:buNone/>
            </a:pPr>
            <a:r>
              <a:rPr lang="en-US" sz="12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— a) era        4 — b) è arrivato</a:t>
            </a:r>
            <a:endParaRPr lang="en-US" sz="1200" dirty="0"/>
          </a:p>
        </p:txBody>
      </p:sp>
      <p:sp>
        <p:nvSpPr>
          <p:cNvPr id="30" name="answe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520440"/>
            <a:ext cx="3977640" cy="1234440"/>
          </a:xfrm>
          <a:prstGeom prst="rect">
            <a:avLst/>
          </a:prstGeom>
          <a:solidFill>
            <a:srgbClr val="F4F6F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1" name="header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520440"/>
            <a:ext cx="3977640" cy="384048"/>
          </a:xfrm>
          <a:prstGeom prst="rect">
            <a:avLst/>
          </a:prstGeom>
          <a:solidFill>
            <a:srgbClr val="0B7A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2" name="Text 30"/>
          <p:cNvSpPr/>
          <p:nvPr/>
        </p:nvSpPr>
        <p:spPr>
          <a:xfrm>
            <a:off x="4846320" y="3520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Міні-тест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892040" y="397764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— b    2 — c    3 — a    4 — b    5 — a</a:t>
            </a:r>
          </a:p>
          <a:p>
            <a:pPr marL="0" indent="0">
              <a:lnSpc>
                <a:spcPts val="2000"/>
              </a:lnSpc>
              <a:buNone/>
            </a:pPr>
            <a:r>
              <a:rPr lang="en-US" sz="1200" b="1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— b    7 — a    8 — a    9 — b    10 — a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3" hasCustomPrompt="1"/>
          </p:nvPr>
        </p:nvSpPr>
        <p:spPr>
          <a:xfrm>
            <a:off x="502920" y="29260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az-Cyrl-AZ" sz="2600" b="1">
                <a:solidFill>
                  <a:srgbClr val="0B7A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уроку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87552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200" i="1">
                <a:solidFill>
                  <a:srgbClr val="5B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Якщо ти можеш це без підказок — урок засвоєно</a:t>
            </a:r>
            <a:endParaRPr lang="en-US" sz="1200" dirty="0"/>
          </a:p>
        </p:txBody>
      </p:sp>
      <p:grpSp>
        <p:nvGrpSpPr>
          <p:cNvPr id="25" name="Group 25"/>
          <p:cNvGrpSpPr/>
          <p:nvPr/>
        </p:nvGrpSpPr>
        <p:grpSpPr>
          <a:xfrm>
            <a:off x="502920" y="1371600"/>
            <a:ext cx="3977640" cy="548640"/>
            <a:chOff x="502920" y="1371600"/>
            <a:chExt cx="3977640" cy="548640"/>
          </a:xfrm>
        </p:grpSpPr>
        <p:sp>
          <p:nvSpPr>
            <p:cNvPr id="4" name="check row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2920" y="1371600"/>
              <a:ext cx="3977640" cy="548640"/>
            </a:xfrm>
            <a:prstGeom prst="rect">
              <a:avLst/>
            </a:prstGeom>
            <a:solidFill>
              <a:srgbClr val="F4F6F5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check dot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67512" y="1508760"/>
              <a:ext cx="274320" cy="274320"/>
            </a:xfrm>
            <a:prstGeom prst="ellipse">
              <a:avLst/>
            </a:prstGeom>
            <a:solidFill>
              <a:srgbClr val="0B7A3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6" name="Text 4"/>
            <p:cNvSpPr/>
            <p:nvPr/>
          </p:nvSpPr>
          <p:spPr>
            <a:xfrm>
              <a:off x="1051560" y="1371600"/>
              <a:ext cx="32918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25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розрізняти фон і подію в минулому</a:t>
              </a:r>
              <a:endParaRPr lang="en-US" sz="125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663440" y="1371600"/>
            <a:ext cx="3977640" cy="548640"/>
            <a:chOff x="4663440" y="1371600"/>
            <a:chExt cx="3977640" cy="548640"/>
          </a:xfrm>
        </p:grpSpPr>
        <p:sp>
          <p:nvSpPr>
            <p:cNvPr id="7" name="check row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663440" y="1371600"/>
              <a:ext cx="3977640" cy="548640"/>
            </a:xfrm>
            <a:prstGeom prst="rect">
              <a:avLst/>
            </a:prstGeom>
            <a:solidFill>
              <a:srgbClr val="F4F6F5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8" name="check dot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28032" y="1508760"/>
              <a:ext cx="274320" cy="274320"/>
            </a:xfrm>
            <a:prstGeom prst="ellipse">
              <a:avLst/>
            </a:prstGeom>
            <a:solidFill>
              <a:srgbClr val="0B7A3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 7"/>
            <p:cNvSpPr/>
            <p:nvPr/>
          </p:nvSpPr>
          <p:spPr>
            <a:xfrm>
              <a:off x="5212080" y="1371600"/>
              <a:ext cx="32918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25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обирати час залежно від контексту</a:t>
              </a:r>
              <a:endParaRPr lang="en-US" sz="125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02920" y="2029968"/>
            <a:ext cx="3977640" cy="548640"/>
            <a:chOff x="502920" y="2029968"/>
            <a:chExt cx="3977640" cy="548640"/>
          </a:xfrm>
        </p:grpSpPr>
        <p:sp>
          <p:nvSpPr>
            <p:cNvPr id="10" name="check row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2920" y="2029968"/>
              <a:ext cx="3977640" cy="548640"/>
            </a:xfrm>
            <a:prstGeom prst="rect">
              <a:avLst/>
            </a:prstGeom>
            <a:solidFill>
              <a:srgbClr val="F4F6F5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check dot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67512" y="2167128"/>
              <a:ext cx="274320" cy="274320"/>
            </a:xfrm>
            <a:prstGeom prst="ellipse">
              <a:avLst/>
            </a:prstGeom>
            <a:solidFill>
              <a:srgbClr val="0B7A3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Text 10"/>
            <p:cNvSpPr/>
            <p:nvPr/>
          </p:nvSpPr>
          <p:spPr>
            <a:xfrm>
              <a:off x="1051560" y="2029968"/>
              <a:ext cx="32918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25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будувати речення з </a:t>
              </a:r>
              <a:r>
                <a:rPr lang="en-US" sz="125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mentre</a:t>
              </a:r>
              <a:endParaRPr lang="en-US" sz="125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663440" y="2029968"/>
            <a:ext cx="3977640" cy="548640"/>
            <a:chOff x="4663440" y="2029968"/>
            <a:chExt cx="3977640" cy="548640"/>
          </a:xfrm>
        </p:grpSpPr>
        <p:sp>
          <p:nvSpPr>
            <p:cNvPr id="13" name="check row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663440" y="2029968"/>
              <a:ext cx="3977640" cy="548640"/>
            </a:xfrm>
            <a:prstGeom prst="rect">
              <a:avLst/>
            </a:prstGeom>
            <a:solidFill>
              <a:srgbClr val="F4F6F5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check dot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28032" y="2167128"/>
              <a:ext cx="274320" cy="274320"/>
            </a:xfrm>
            <a:prstGeom prst="ellipse">
              <a:avLst/>
            </a:prstGeom>
            <a:solidFill>
              <a:srgbClr val="0B7A3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 13"/>
            <p:cNvSpPr/>
            <p:nvPr/>
          </p:nvSpPr>
          <p:spPr>
            <a:xfrm>
              <a:off x="5212080" y="2029968"/>
              <a:ext cx="32918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25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описувати погоду, місце й настрій</a:t>
              </a:r>
              <a:endParaRPr lang="en-US" sz="125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02920" y="2688336"/>
            <a:ext cx="3977640" cy="548640"/>
            <a:chOff x="502920" y="2688336"/>
            <a:chExt cx="3977640" cy="548640"/>
          </a:xfrm>
        </p:grpSpPr>
        <p:sp>
          <p:nvSpPr>
            <p:cNvPr id="16" name="check row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2920" y="2688336"/>
              <a:ext cx="3977640" cy="548640"/>
            </a:xfrm>
            <a:prstGeom prst="rect">
              <a:avLst/>
            </a:prstGeom>
            <a:solidFill>
              <a:srgbClr val="F4F6F5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check dot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67512" y="2825496"/>
              <a:ext cx="274320" cy="274320"/>
            </a:xfrm>
            <a:prstGeom prst="ellipse">
              <a:avLst/>
            </a:prstGeom>
            <a:solidFill>
              <a:srgbClr val="0B7A3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 16"/>
            <p:cNvSpPr/>
            <p:nvPr/>
          </p:nvSpPr>
          <p:spPr>
            <a:xfrm>
              <a:off x="1051560" y="2688336"/>
              <a:ext cx="32918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25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розповісти історію італійською</a:t>
              </a:r>
              <a:endParaRPr lang="en-US" sz="1250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663440" y="2688336"/>
            <a:ext cx="3977640" cy="548640"/>
            <a:chOff x="4663440" y="2688336"/>
            <a:chExt cx="3977640" cy="548640"/>
          </a:xfrm>
        </p:grpSpPr>
        <p:sp>
          <p:nvSpPr>
            <p:cNvPr id="19" name="check row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663440" y="2688336"/>
              <a:ext cx="3977640" cy="548640"/>
            </a:xfrm>
            <a:prstGeom prst="rect">
              <a:avLst/>
            </a:prstGeom>
            <a:solidFill>
              <a:srgbClr val="F4F6F5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check dot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28032" y="2825496"/>
              <a:ext cx="274320" cy="274320"/>
            </a:xfrm>
            <a:prstGeom prst="ellipse">
              <a:avLst/>
            </a:prstGeom>
            <a:solidFill>
              <a:srgbClr val="0B7A3B"/>
            </a:solidFill>
            <a:ln/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Text 19"/>
            <p:cNvSpPr/>
            <p:nvPr/>
          </p:nvSpPr>
          <p:spPr>
            <a:xfrm>
              <a:off x="5212080" y="2688336"/>
              <a:ext cx="32918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az-Cyrl-AZ" sz="125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відрізнити </a:t>
              </a:r>
              <a:r>
                <a:rPr lang="en-US" sz="125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ero </a:t>
              </a:r>
              <a:r>
                <a:rPr lang="az-Cyrl-AZ" sz="125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від </a:t>
              </a:r>
              <a:r>
                <a:rPr lang="en-US" sz="1250">
                  <a:solidFill>
                    <a:srgbClr val="1E2229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sono stato</a:t>
              </a:r>
              <a:endParaRPr lang="en-US" sz="1250"/>
            </a:p>
          </p:txBody>
        </p:sp>
      </p:grpSp>
      <p:sp>
        <p:nvSpPr>
          <p:cNvPr id="22" name="highlight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520440"/>
            <a:ext cx="8138160" cy="1143000"/>
          </a:xfrm>
          <a:prstGeom prst="rect">
            <a:avLst/>
          </a:prstGeom>
          <a:solidFill>
            <a:srgbClr val="FFFFFF"/>
          </a:solidFill>
          <a:ln w="15875">
            <a:solidFill>
              <a:srgbClr val="CD212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/>
          <p:nvPr/>
        </p:nvSpPr>
        <p:spPr>
          <a:xfrm>
            <a:off x="777240" y="3639312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az-Cyrl-AZ" sz="1300" b="1">
                <a:solidFill>
                  <a:srgbClr val="CD21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уроку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40" y="397764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Imperfetto — </a:t>
            </a: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відбувалося. </a:t>
            </a: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Passato Prossimo — </a:t>
            </a:r>
            <a:r>
              <a:rPr lang="az-Cyrl-AZ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сталося: </a:t>
            </a:r>
            <a:r>
              <a:rPr lang="en-US" sz="1300">
                <a:solidFill>
                  <a:srgbClr val="1E22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Mentre studiavo, mia madre è entrata.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1935</Words>
  <Application>Microsoft Office PowerPoint</Application>
  <PresentationFormat>Presentazione su schermo (16:9)</PresentationFormat>
  <Paragraphs>379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7" baseType="lpstr">
      <vt:lpstr>Arial</vt:lpstr>
      <vt:lpstr>Office Theme</vt:lpstr>
      <vt:lpstr>Урок 2. Imperfetto vs Passato Prossimo</vt:lpstr>
      <vt:lpstr>Мета уроку</vt:lpstr>
      <vt:lpstr>Нова лексика</vt:lpstr>
      <vt:lpstr>Дієслова для розповіді про події</vt:lpstr>
      <vt:lpstr>Вирази часу: фон і подія</vt:lpstr>
      <vt:lpstr>Головна ідея</vt:lpstr>
      <vt:lpstr>Дві логіки минулого</vt:lpstr>
      <vt:lpstr>Imperfetto чи Passato Prossimo?</vt:lpstr>
      <vt:lpstr>Формула: mentre + Imperfetto</vt:lpstr>
      <vt:lpstr>Порівняй значення</vt:lpstr>
      <vt:lpstr>Слова-підказки</vt:lpstr>
      <vt:lpstr>Десять дієслів — два минулі часи</vt:lpstr>
      <vt:lpstr>Діалог і практика</vt:lpstr>
      <vt:lpstr>Діалог — Che cosa è successo ieri?</vt:lpstr>
      <vt:lpstr>Питання та відповіді про вчорашній день</vt:lpstr>
      <vt:lpstr>Аудіювання</vt:lpstr>
      <vt:lpstr>Читання</vt:lpstr>
      <vt:lpstr>Вправи 1–2</vt:lpstr>
      <vt:lpstr>Вправа 3. Обери правильний варіант</vt:lpstr>
      <vt:lpstr>Вправа 4. Логіка часів  ·  Усна практика</vt:lpstr>
      <vt:lpstr>Домашнє завдання</vt:lpstr>
      <vt:lpstr>Міні-тест  (1–6)</vt:lpstr>
      <vt:lpstr>Міні-тест  (7–10)</vt:lpstr>
      <vt:lpstr>Відповіді</vt:lpstr>
      <vt:lpstr>Результат уроку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Oleg Fedorenko</dc:creator>
  <cp:lastModifiedBy>Oleg Fedorenko</cp:lastModifiedBy>
  <cp:revision>1</cp:revision>
  <dcterms:created xsi:type="dcterms:W3CDTF">2026-08-29T20:43:15Z</dcterms:created>
  <dcterms:modified xsi:type="dcterms:W3CDTF">2026-08-29T20:47:21Z</dcterms:modified>
</cp:coreProperties>
</file>